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4B986-EC87-4E8D-A44E-8C4B70235FBF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3E9A3-BC7A-4C29-8845-D22846B314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748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3E9A3-BC7A-4C29-8845-D22846B3145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018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121641-E9FF-F85A-434E-6B4B07E85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959A0B0-F432-1E06-A72C-0C7D7BD57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333A38-2399-BE43-35BB-A9691275D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3593D9-AAF6-FC3F-37E5-92EC9EBB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6F4028-C347-6097-FD19-334DB4524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197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AED050-0BB0-A376-9588-8593BA3BF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21816D-E4BF-3222-AC74-59B23327E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29A115-AF17-F303-A470-BABD5F245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F1463E-DD16-133F-2868-0A2E6A6B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6F05BA-0FFB-D1B9-E98D-007B215D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653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EAD84C-C57D-5480-CC08-DC60DC909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DBC6611-FEBD-245D-F9DB-40C9B608F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4F8472-6A05-4A0C-B35C-8762106EE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8F0C9D-0261-1E5C-C918-4A326F48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0F1BA8-B2B9-4134-89C5-2210DF2B5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5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BC88B1-278B-4976-D7A2-C925B84D4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D89C1C-30E3-D2E6-C69D-B5F24E837E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B061C46-52E9-2F1C-15CE-9B5912AFE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756A7B-4B88-04C9-38BD-020217FB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DB433F2-95FC-6854-3DC0-50E2A155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B1B95C7-EB9A-B8FD-6D42-FBD878347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917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A2F1A2-BC51-CF9F-421C-8E1779FD7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D71552-33A7-2941-B9A7-5E1B1F851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F00A83F-892F-6351-0A3A-37B58CC66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67FF2F5-CED3-A592-EB0D-34F7E753F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4B6723E-B3A5-D411-005B-26BD28B672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C70C5AF-3103-BB02-B443-342449C19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D4DDB8A-68EE-1D4B-4313-5181262A9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6AB2F3F-2337-5AD1-706E-B9232AD58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48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C39BDC-AE15-DB88-3AA5-7E1328D7A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5839A3-0545-2519-199F-DE8898217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4863A8-A656-B6B2-A96D-8C54FC9F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2CFC6D7-C889-BA40-D7E2-11B0922A9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80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EAE9A1D-622B-F408-8891-0DCBBDCDD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435B676-A9FF-A71F-EFCB-920C9676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C93C12-4256-FCA0-612F-08D8E9C0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13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76206E-EE73-4C81-C074-338825503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3D03D4-D0CE-4479-5212-94A228B4D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8A373D7-3556-87BB-6D7A-1DE62AF92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D7B3EE-BBC3-EE52-56BF-E0A4EEC3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AFC270-9CC7-FD02-31AE-A564B1ADF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06604CD-8E71-807D-65FD-8B5A2AD5D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297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7D42CB-72DC-B3A3-EAA5-40D2C9C6D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0C93794-B3B1-8D10-F128-9D90080B2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8854DE7-5F02-220B-EE57-A6978E886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09DCD3-56FC-E977-02A3-FE82DF41F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730D36-B54D-A568-2ECD-4265B948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0BA6CE-1715-55C1-3CCA-BD413602A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48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DE88C7-60D5-1BDB-3FF4-FDD5F5E1A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004668-DC5E-E16F-633C-C07ADC326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9977BB-7C27-A866-B120-9CD9DF3E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0CBCEF-2AA8-D294-6801-45BF1347E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1E0F30-D9F5-B47C-88B5-72E130C08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68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F3F75ED-28BA-B36B-094C-7AB9A05BD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7BE1FBB-6647-77AF-90C5-4A9493E2C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E39D34-7EE5-03B5-5D40-852B0A8B9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BAC468-90CE-0F11-AA18-A7F56AD39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137127-B989-2643-0E4F-B6EC5748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96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F8D76B3-8482-4885-759C-34FC27BCD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B74481-014C-0C5D-9CF3-CF76AD5E8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6C637B-A8C7-F2BB-73BA-CD23540FE5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F7FD5F-56C3-4545-8A07-1F66D9AF34BC}" type="datetimeFigureOut">
              <a:rPr lang="zh-CN" altLang="en-US" smtClean="0"/>
              <a:t>2025/12/21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C7FA0E-CA86-DAEC-C5DD-702F18DBFB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77F144-B2F5-7253-8B5A-ACEB1ADF8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0D36AB-0C60-4436-8686-DB71FD8547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38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ps.gov/systems/gps/modernization/s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geocaching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地上有一些广告&#10;&#10;AI 生成的内容可能不正确。">
            <a:extLst>
              <a:ext uri="{FF2B5EF4-FFF2-40B4-BE49-F238E27FC236}">
                <a16:creationId xmlns:a16="http://schemas.microsoft.com/office/drawing/2014/main" id="{BF7ECD7B-0DC3-8046-CE52-A615E6575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000"/>
            <a:ext cx="12192000" cy="8001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3A29954-BA5D-B3E3-0C7B-A065F98E6566}"/>
              </a:ext>
            </a:extLst>
          </p:cNvPr>
          <p:cNvSpPr txBox="1"/>
          <p:nvPr/>
        </p:nvSpPr>
        <p:spPr>
          <a:xfrm>
            <a:off x="2286000" y="2621280"/>
            <a:ext cx="7906332" cy="186204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1500" dirty="0" err="1">
                <a:ln w="7620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GeoCaching</a:t>
            </a:r>
            <a:endParaRPr lang="zh-CN" altLang="en-US" sz="11500" dirty="0">
              <a:ln w="7620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4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E70C3-DA75-0DCC-26F3-388D1F6BA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</a:t>
            </a:r>
            <a:r>
              <a:rPr lang="en-US" altLang="zh-CN" dirty="0" err="1"/>
              <a:t>GeoCaching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9ECC51-2850-E5DD-5CE4-B758C9B77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Geocaching is a real-world, outdoor treasure hunting game that uses GPS-enabled devices.</a:t>
            </a:r>
            <a:br>
              <a:rPr lang="en-US" altLang="zh-CN" dirty="0"/>
            </a:br>
            <a:r>
              <a:rPr lang="en-US" altLang="zh-CN" dirty="0"/>
              <a:t>Participants use geographic coordinates to search for hidden containers, called </a:t>
            </a:r>
            <a:r>
              <a:rPr lang="en-US" altLang="zh-CN" b="1" dirty="0"/>
              <a:t>“geocaches,”</a:t>
            </a:r>
            <a:r>
              <a:rPr lang="en-US" altLang="zh-CN" dirty="0"/>
              <a:t> which are placed by other players around the world.</a:t>
            </a:r>
          </a:p>
          <a:p>
            <a:r>
              <a:rPr lang="en-US" altLang="zh-CN" dirty="0"/>
              <a:t>A typical geocache contains a </a:t>
            </a:r>
            <a:r>
              <a:rPr lang="en-US" altLang="zh-CN" b="1" dirty="0"/>
              <a:t>logbook</a:t>
            </a:r>
            <a:r>
              <a:rPr lang="en-US" altLang="zh-CN" dirty="0"/>
              <a:t> for finders to sign, and sometimes small items or trackable objects.</a:t>
            </a:r>
            <a:br>
              <a:rPr lang="en-US" altLang="zh-CN" dirty="0"/>
            </a:br>
            <a:r>
              <a:rPr lang="en-US" altLang="zh-CN" dirty="0"/>
              <a:t>Geocaching encourages </a:t>
            </a:r>
            <a:r>
              <a:rPr lang="en-US" altLang="zh-CN" b="1" dirty="0"/>
              <a:t>exploration, outdoor activity, and adventure</a:t>
            </a:r>
            <a:r>
              <a:rPr lang="en-US" altLang="zh-CN" dirty="0"/>
              <a:t>, and it can be enjoyed by people of all ages.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396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47602BA-0DFF-B072-FFEC-5B9159503C99}"/>
              </a:ext>
            </a:extLst>
          </p:cNvPr>
          <p:cNvSpPr txBox="1"/>
          <p:nvPr/>
        </p:nvSpPr>
        <p:spPr>
          <a:xfrm>
            <a:off x="873760" y="792480"/>
            <a:ext cx="16770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/>
              <a:t>Geo</a:t>
            </a:r>
            <a:endParaRPr lang="zh-CN" altLang="en-US" sz="6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ADADC64-5594-47B8-0C1F-1D3FEDB92096}"/>
              </a:ext>
            </a:extLst>
          </p:cNvPr>
          <p:cNvSpPr txBox="1"/>
          <p:nvPr/>
        </p:nvSpPr>
        <p:spPr>
          <a:xfrm>
            <a:off x="3596640" y="792480"/>
            <a:ext cx="31245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/>
              <a:t>Caching</a:t>
            </a:r>
            <a:endParaRPr lang="zh-CN" altLang="en-US" sz="6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F2F1DAC-6D85-7448-A040-B0BD5C0418AB}"/>
              </a:ext>
            </a:extLst>
          </p:cNvPr>
          <p:cNvSpPr txBox="1"/>
          <p:nvPr/>
        </p:nvSpPr>
        <p:spPr>
          <a:xfrm>
            <a:off x="873760" y="171581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/ˈ</a:t>
            </a:r>
            <a:r>
              <a:rPr lang="en-US" altLang="zh-CN" dirty="0" err="1"/>
              <a:t>dʒiːoʊ</a:t>
            </a:r>
            <a:r>
              <a:rPr lang="en-US" altLang="zh-CN" dirty="0"/>
              <a:t>ˌ                                 </a:t>
            </a:r>
            <a:r>
              <a:rPr lang="en-US" altLang="zh-CN" dirty="0" err="1"/>
              <a:t>keɪʃɪŋ</a:t>
            </a:r>
            <a:r>
              <a:rPr lang="en-US" altLang="zh-CN" dirty="0"/>
              <a:t>/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63E1F8D-7ADD-6D78-BB2F-6EA8204BFD04}"/>
              </a:ext>
            </a:extLst>
          </p:cNvPr>
          <p:cNvSpPr txBox="1"/>
          <p:nvPr/>
        </p:nvSpPr>
        <p:spPr>
          <a:xfrm>
            <a:off x="935382" y="2500640"/>
            <a:ext cx="948689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Geo-</a:t>
            </a:r>
          </a:p>
          <a:p>
            <a:r>
              <a:rPr lang="en-US" altLang="zh-CN" dirty="0"/>
              <a:t>Comes from the Greek word </a:t>
            </a:r>
            <a:r>
              <a:rPr lang="en-US" altLang="zh-CN" i="1" dirty="0" err="1"/>
              <a:t>gē</a:t>
            </a:r>
            <a:r>
              <a:rPr lang="en-US" altLang="zh-CN" dirty="0"/>
              <a:t> (</a:t>
            </a:r>
            <a:r>
              <a:rPr lang="en-US" altLang="zh-CN" dirty="0" err="1"/>
              <a:t>γῆ</a:t>
            </a:r>
            <a:r>
              <a:rPr lang="en-US" altLang="zh-CN" dirty="0"/>
              <a:t>), meaning </a:t>
            </a:r>
            <a:r>
              <a:rPr lang="en-US" altLang="zh-CN" b="1" dirty="0"/>
              <a:t>“earth”</a:t>
            </a:r>
            <a:r>
              <a:rPr lang="en-US" altLang="zh-CN" dirty="0"/>
              <a:t> or </a:t>
            </a:r>
            <a:r>
              <a:rPr lang="en-US" altLang="zh-CN" b="1" dirty="0"/>
              <a:t>“land”</a:t>
            </a:r>
            <a:r>
              <a:rPr lang="en-US" altLang="zh-CN" dirty="0"/>
              <a:t>.</a:t>
            </a:r>
            <a:br>
              <a:rPr lang="en-US" altLang="zh-CN" dirty="0"/>
            </a:br>
            <a:r>
              <a:rPr lang="en-US" altLang="zh-CN" dirty="0"/>
              <a:t>It is commonly used in words related to geography, such as </a:t>
            </a:r>
            <a:r>
              <a:rPr lang="en-US" altLang="zh-CN" i="1" dirty="0"/>
              <a:t>geography</a:t>
            </a:r>
            <a:r>
              <a:rPr lang="en-US" altLang="zh-CN" dirty="0"/>
              <a:t> and </a:t>
            </a:r>
            <a:r>
              <a:rPr lang="en-US" altLang="zh-CN" i="1" dirty="0"/>
              <a:t>geology</a:t>
            </a:r>
            <a:r>
              <a:rPr lang="en-US" altLang="zh-CN" dirty="0"/>
              <a:t>.</a:t>
            </a:r>
          </a:p>
          <a:p>
            <a:r>
              <a:rPr lang="en-US" altLang="zh-CN" sz="2400" b="1" dirty="0"/>
              <a:t>Caching</a:t>
            </a:r>
            <a:br>
              <a:rPr lang="en-US" altLang="zh-CN" dirty="0"/>
            </a:br>
            <a:r>
              <a:rPr lang="en-US" altLang="zh-CN" dirty="0"/>
              <a:t>Comes from the word </a:t>
            </a:r>
            <a:r>
              <a:rPr lang="en-US" altLang="zh-CN" b="1" dirty="0"/>
              <a:t>“cache”</a:t>
            </a:r>
            <a:r>
              <a:rPr lang="en-US" altLang="zh-CN" dirty="0"/>
              <a:t>, meaning a </a:t>
            </a:r>
            <a:r>
              <a:rPr lang="en-US" altLang="zh-CN" b="1" dirty="0"/>
              <a:t>hidden storage</a:t>
            </a:r>
            <a:r>
              <a:rPr lang="en-US" altLang="zh-CN" dirty="0"/>
              <a:t> or </a:t>
            </a:r>
            <a:r>
              <a:rPr lang="en-US" altLang="zh-CN" b="1" dirty="0"/>
              <a:t>secret stash</a:t>
            </a:r>
            <a:r>
              <a:rPr lang="en-US" altLang="zh-CN" dirty="0"/>
              <a:t>.</a:t>
            </a:r>
            <a:br>
              <a:rPr lang="en-US" altLang="zh-CN" dirty="0"/>
            </a:br>
            <a:r>
              <a:rPr lang="en-US" altLang="zh-CN" dirty="0"/>
              <a:t>In computing, a cache is temporary stored data; in Geocaching, it refers to a hidden container.</a:t>
            </a:r>
            <a:endParaRPr lang="zh-CN" alt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24A979B-9CA6-4F32-2758-F7E357A4C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962" y="4502496"/>
            <a:ext cx="1834555" cy="183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A521449-D552-3F5E-D089-E3155BB8F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517" y="4502497"/>
            <a:ext cx="1834555" cy="183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CD6DE5FE-091D-1B7F-D986-0D5CB7DB5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072" y="4502496"/>
            <a:ext cx="1834555" cy="183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BD83231C-0CB4-FE8E-CA32-554C4A8B6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175" y="4502496"/>
            <a:ext cx="1834556" cy="183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89AF1C2-50A2-B293-D374-F8AB7CAF1188}"/>
              </a:ext>
            </a:extLst>
          </p:cNvPr>
          <p:cNvSpPr txBox="1"/>
          <p:nvPr/>
        </p:nvSpPr>
        <p:spPr>
          <a:xfrm>
            <a:off x="935382" y="4439632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Containers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9186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3E8E49-3755-08AA-A3E4-98B5EC8AF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Origin of Geocaching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69F7C7-5A05-390A-5160-80BC998B8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238"/>
            <a:ext cx="10515600" cy="4663123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Geocaching began in the year </a:t>
            </a:r>
            <a:r>
              <a:rPr lang="en-US" altLang="zh-CN" b="1" dirty="0"/>
              <a:t>2000</a:t>
            </a:r>
            <a:r>
              <a:rPr lang="en-US" altLang="zh-CN" dirty="0"/>
              <a:t> shortly after the </a:t>
            </a:r>
            <a:r>
              <a:rPr lang="en-US" altLang="zh-CN" dirty="0" err="1"/>
              <a:t>the</a:t>
            </a:r>
            <a:r>
              <a:rPr lang="en-US" altLang="zh-CN" dirty="0"/>
              <a:t> great blue switch* controlling </a:t>
            </a:r>
            <a:r>
              <a:rPr lang="en-US" altLang="zh-CN" dirty="0">
                <a:hlinkClick r:id="rId3" tooltip="Selective Availability"/>
              </a:rPr>
              <a:t>selective availability</a:t>
            </a:r>
            <a:r>
              <a:rPr lang="en-US" altLang="zh-CN" dirty="0"/>
              <a:t> was pressed </a:t>
            </a:r>
            <a:r>
              <a:rPr lang="en-US" altLang="zh-CN" b="1" dirty="0"/>
              <a:t>United States government made GPS (Global Positioning System) signals available for civilian use with full accuracy</a:t>
            </a:r>
            <a:r>
              <a:rPr lang="en-US" altLang="zh-CN" dirty="0"/>
              <a:t>.</a:t>
            </a:r>
          </a:p>
          <a:p>
            <a:r>
              <a:rPr lang="en-US" altLang="zh-CN" b="1" dirty="0"/>
              <a:t>May 3, 2000</a:t>
            </a:r>
            <a:r>
              <a:rPr lang="en-US" altLang="zh-CN" dirty="0"/>
              <a:t>:</a:t>
            </a:r>
            <a:br>
              <a:rPr lang="en-US" altLang="zh-CN" dirty="0"/>
            </a:br>
            <a:r>
              <a:rPr lang="en-US" altLang="zh-CN" dirty="0"/>
              <a:t>The first documented “GPS stash hunt” took place when </a:t>
            </a:r>
            <a:r>
              <a:rPr lang="en-US" altLang="zh-CN" b="1" dirty="0"/>
              <a:t>Dave Ulmer</a:t>
            </a:r>
            <a:r>
              <a:rPr lang="en-US" altLang="zh-CN" dirty="0"/>
              <a:t> from Oregon, USA, hid a container in the woods and posted its coordinates online.</a:t>
            </a:r>
            <a:br>
              <a:rPr lang="en-US" altLang="zh-CN" dirty="0"/>
            </a:br>
            <a:r>
              <a:rPr lang="en-US" altLang="zh-CN" dirty="0"/>
              <a:t>This container included a logbook and some items to trade.</a:t>
            </a:r>
          </a:p>
          <a:p>
            <a:r>
              <a:rPr lang="en-US" altLang="zh-CN" dirty="0"/>
              <a:t>The idea quickly caught on, and soon an </a:t>
            </a:r>
            <a:r>
              <a:rPr lang="en-US" altLang="zh-CN" b="1" dirty="0"/>
              <a:t>online community of geocachers</a:t>
            </a:r>
            <a:r>
              <a:rPr lang="en-US" altLang="zh-CN" dirty="0"/>
              <a:t> emerged to share coordinates, experiences, and hints.</a:t>
            </a:r>
          </a:p>
          <a:p>
            <a:r>
              <a:rPr lang="en-US" altLang="zh-CN" b="1" dirty="0"/>
              <a:t>Evolution</a:t>
            </a:r>
            <a:r>
              <a:rPr lang="en-US" altLang="zh-CN" dirty="0"/>
              <a:t>:</a:t>
            </a:r>
            <a:br>
              <a:rPr lang="en-US" altLang="zh-CN" dirty="0"/>
            </a:br>
            <a:r>
              <a:rPr lang="en-US" altLang="zh-CN" dirty="0"/>
              <a:t>Over time, geocaching expanded globally, with millions of caches hidden worldwide, turning it into a </a:t>
            </a:r>
            <a:r>
              <a:rPr lang="en-US" altLang="zh-CN" b="1" dirty="0"/>
              <a:t>popular outdoor recreational activity</a:t>
            </a:r>
            <a:r>
              <a:rPr lang="en-US" altLang="zh-CN" dirty="0"/>
              <a:t> that combines </a:t>
            </a:r>
            <a:r>
              <a:rPr lang="en-US" altLang="zh-CN" b="1" dirty="0"/>
              <a:t>technology, exploration, and adventure</a:t>
            </a:r>
            <a:r>
              <a:rPr lang="en-US" altLang="zh-CN" dirty="0"/>
              <a:t>.</a:t>
            </a:r>
          </a:p>
          <a:p>
            <a:endParaRPr lang="zh-CN" altLang="en-US" dirty="0"/>
          </a:p>
        </p:txBody>
      </p:sp>
      <p:sp>
        <p:nvSpPr>
          <p:cNvPr id="4" name="AutoShape 2" descr="Home">
            <a:extLst>
              <a:ext uri="{FF2B5EF4-FFF2-40B4-BE49-F238E27FC236}">
                <a16:creationId xmlns:a16="http://schemas.microsoft.com/office/drawing/2014/main" id="{7EBB1228-1B62-6005-8BA3-CD95BD5303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A5E682D-5CF9-5D92-2802-2133797BF1F1}"/>
              </a:ext>
            </a:extLst>
          </p:cNvPr>
          <p:cNvSpPr txBox="1"/>
          <p:nvPr/>
        </p:nvSpPr>
        <p:spPr>
          <a:xfrm>
            <a:off x="975360" y="60522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*there is no actual blue switch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AD04899E-52AE-3BA6-29E0-DEEBBBA1CC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6A96A85-32CD-0F0B-FB9F-BA349FC9B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563" y="2914650"/>
            <a:ext cx="904875" cy="13335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5271E57C-E4E7-17D3-B4AE-5E07E2667B2F}"/>
              </a:ext>
            </a:extLst>
          </p:cNvPr>
          <p:cNvSpPr txBox="1"/>
          <p:nvPr/>
        </p:nvSpPr>
        <p:spPr>
          <a:xfrm>
            <a:off x="3860800" y="34340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N 45° 17.460′  W 122° 24.800′</a:t>
            </a:r>
          </a:p>
        </p:txBody>
      </p:sp>
    </p:spTree>
    <p:extLst>
      <p:ext uri="{BB962C8B-B14F-4D97-AF65-F5344CB8AC3E}">
        <p14:creationId xmlns:p14="http://schemas.microsoft.com/office/powerpoint/2010/main" val="2696821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0E8152-0D99-5928-EA00-4251ECCDC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inside cache?</a:t>
            </a:r>
            <a:endParaRPr lang="zh-CN" altLang="en-US" dirty="0"/>
          </a:p>
        </p:txBody>
      </p:sp>
      <p:pic>
        <p:nvPicPr>
          <p:cNvPr id="5" name="内容占位符 4" descr="白色的建筑&#10;&#10;AI 生成的内容可能不正确。">
            <a:extLst>
              <a:ext uri="{FF2B5EF4-FFF2-40B4-BE49-F238E27FC236}">
                <a16:creationId xmlns:a16="http://schemas.microsoft.com/office/drawing/2014/main" id="{FC40F455-0E4F-87AF-937A-52AE075A87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87368" y="1663065"/>
            <a:ext cx="3263503" cy="4351338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4B01021-C6D0-A7E2-7759-D6E2060D07C7}"/>
              </a:ext>
            </a:extLst>
          </p:cNvPr>
          <p:cNvSpPr txBox="1"/>
          <p:nvPr/>
        </p:nvSpPr>
        <p:spPr>
          <a:xfrm>
            <a:off x="838200" y="1690688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b="1" dirty="0"/>
              <a:t>Essential items</a:t>
            </a:r>
            <a:endParaRPr lang="en-US" altLang="zh-CN" dirty="0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42D49664-8A90-92E7-F43F-44AE2DD82812}"/>
              </a:ext>
            </a:extLst>
          </p:cNvPr>
          <p:cNvCxnSpPr/>
          <p:nvPr/>
        </p:nvCxnSpPr>
        <p:spPr>
          <a:xfrm flipV="1">
            <a:off x="1692761" y="3992880"/>
            <a:ext cx="532279" cy="87376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2F148873-B38E-5561-7540-C3F88A7F13D1}"/>
              </a:ext>
            </a:extLst>
          </p:cNvPr>
          <p:cNvSpPr txBox="1"/>
          <p:nvPr/>
        </p:nvSpPr>
        <p:spPr>
          <a:xfrm>
            <a:off x="1239520" y="5130800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Container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41EFAF3-969B-D7F2-DA3D-4520790F05C3}"/>
              </a:ext>
            </a:extLst>
          </p:cNvPr>
          <p:cNvSpPr txBox="1"/>
          <p:nvPr/>
        </p:nvSpPr>
        <p:spPr>
          <a:xfrm>
            <a:off x="1462298" y="238259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chemeClr val="bg1"/>
                </a:solidFill>
              </a:rPr>
              <a:t>LogBook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to sign and record your visit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5991BF1-93A4-7D05-BE25-754FA3EA33EB}"/>
              </a:ext>
            </a:extLst>
          </p:cNvPr>
          <p:cNvSpPr txBox="1"/>
          <p:nvPr/>
        </p:nvSpPr>
        <p:spPr>
          <a:xfrm>
            <a:off x="868739" y="5617448"/>
            <a:ext cx="2712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*A cache I recently visited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1786666-C372-B3C1-F03F-261058A017B2}"/>
              </a:ext>
            </a:extLst>
          </p:cNvPr>
          <p:cNvSpPr txBox="1"/>
          <p:nvPr/>
        </p:nvSpPr>
        <p:spPr>
          <a:xfrm>
            <a:off x="943450" y="59867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GCB99QZ</a:t>
            </a:r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BFEA381F-7882-726C-777E-1B2440F854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2519EC1-1163-5C37-84B7-F643623B0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90" y="2206982"/>
            <a:ext cx="2447628" cy="3263504"/>
          </a:xfrm>
          <a:prstGeom prst="rect">
            <a:avLst/>
          </a:prstGeom>
        </p:spPr>
      </p:pic>
      <p:pic>
        <p:nvPicPr>
          <p:cNvPr id="21" name="图片 20" descr="手机屏幕截图&#10;&#10;AI 生成的内容可能不正确。">
            <a:extLst>
              <a:ext uri="{FF2B5EF4-FFF2-40B4-BE49-F238E27FC236}">
                <a16:creationId xmlns:a16="http://schemas.microsoft.com/office/drawing/2014/main" id="{CE54F9AC-527D-1F8B-5B89-A686AA4817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763" y="3433498"/>
            <a:ext cx="3175724" cy="2553282"/>
          </a:xfrm>
          <a:prstGeom prst="rect">
            <a:avLst/>
          </a:prstGeom>
        </p:spPr>
      </p:pic>
      <p:pic>
        <p:nvPicPr>
          <p:cNvPr id="19" name="图片 18" descr="图片包含 物体, 显示, 显示器, 空地&#10;&#10;AI 生成的内容可能不正确。">
            <a:extLst>
              <a:ext uri="{FF2B5EF4-FFF2-40B4-BE49-F238E27FC236}">
                <a16:creationId xmlns:a16="http://schemas.microsoft.com/office/drawing/2014/main" id="{A1EFBC17-CBA0-A23D-1F74-039174926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948" y="2529840"/>
            <a:ext cx="1283426" cy="3683727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E503C0AF-6B51-8DAC-8E2A-D76029FF580F}"/>
              </a:ext>
            </a:extLst>
          </p:cNvPr>
          <p:cNvSpPr txBox="1"/>
          <p:nvPr/>
        </p:nvSpPr>
        <p:spPr>
          <a:xfrm>
            <a:off x="7776095" y="1665970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Trackables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67E2A0D-3B97-BEB0-9BC0-88ED9DD29B04}"/>
              </a:ext>
            </a:extLst>
          </p:cNvPr>
          <p:cNvSpPr txBox="1"/>
          <p:nvPr/>
        </p:nvSpPr>
        <p:spPr>
          <a:xfrm>
            <a:off x="5943600" y="465641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b="1" dirty="0"/>
              <a:t>Optional trade items</a:t>
            </a:r>
            <a:endParaRPr lang="en-US" altLang="zh-CN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dirty="0"/>
              <a:t>Small toys, badges, keychains, souvenirs, Trackables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dirty="0"/>
              <a:t>Rule: </a:t>
            </a:r>
            <a:r>
              <a:rPr lang="en-US" altLang="zh-CN" b="1" dirty="0"/>
              <a:t>“Take something, leave something of equal or greater value”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0958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53B30A-5741-708E-355D-475A1C186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Participate in Geocaching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F6F1D1-34E6-C202-9F64-85D307FB7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zh-CN" b="1" dirty="0"/>
              <a:t>Steps:</a:t>
            </a:r>
            <a:endParaRPr lang="en-US" altLang="zh-CN" dirty="0"/>
          </a:p>
          <a:p>
            <a:r>
              <a:rPr lang="en-US" altLang="zh-CN" b="1" dirty="0"/>
              <a:t>Register an account</a:t>
            </a:r>
            <a:endParaRPr lang="en-US" altLang="zh-CN" dirty="0"/>
          </a:p>
          <a:p>
            <a:pPr lvl="1"/>
            <a:r>
              <a:rPr lang="en-US" altLang="zh-CN" dirty="0"/>
              <a:t>On </a:t>
            </a:r>
            <a:r>
              <a:rPr lang="en-US" altLang="zh-CN" dirty="0">
                <a:hlinkClick r:id="rId2"/>
              </a:rPr>
              <a:t>Geocaching.com</a:t>
            </a:r>
            <a:r>
              <a:rPr lang="en-US" altLang="zh-CN" dirty="0"/>
              <a:t> or similar sites</a:t>
            </a:r>
          </a:p>
          <a:p>
            <a:r>
              <a:rPr lang="en-US" altLang="zh-CN" b="1" dirty="0"/>
              <a:t>Find Cache coordinates</a:t>
            </a:r>
            <a:endParaRPr lang="en-US" altLang="zh-CN" dirty="0"/>
          </a:p>
          <a:p>
            <a:pPr lvl="1"/>
            <a:r>
              <a:rPr lang="en-US" altLang="zh-CN" dirty="0"/>
              <a:t>Search for caches near you on the website or app</a:t>
            </a:r>
          </a:p>
          <a:p>
            <a:r>
              <a:rPr lang="en-US" altLang="zh-CN" b="1" dirty="0"/>
              <a:t>Navigate to the Cache</a:t>
            </a:r>
            <a:endParaRPr lang="en-US" altLang="zh-CN" dirty="0"/>
          </a:p>
          <a:p>
            <a:pPr lvl="1"/>
            <a:r>
              <a:rPr lang="en-US" altLang="zh-CN" dirty="0"/>
              <a:t>Use GPS, smartphone maps, or compass</a:t>
            </a:r>
          </a:p>
          <a:p>
            <a:pPr lvl="1"/>
            <a:r>
              <a:rPr lang="en-US" altLang="zh-CN" dirty="0"/>
              <a:t>Stay safe; avoid private property or dangerous areas</a:t>
            </a:r>
          </a:p>
          <a:p>
            <a:r>
              <a:rPr lang="en-US" altLang="zh-CN" b="1" dirty="0"/>
              <a:t>Locate the Cache</a:t>
            </a:r>
            <a:endParaRPr lang="en-US" altLang="zh-CN" dirty="0"/>
          </a:p>
          <a:p>
            <a:pPr lvl="1"/>
            <a:r>
              <a:rPr lang="en-US" altLang="zh-CN" dirty="0"/>
              <a:t>Observe surroundings and follow clues</a:t>
            </a:r>
          </a:p>
          <a:p>
            <a:r>
              <a:rPr lang="en-US" altLang="zh-CN" b="1" dirty="0"/>
              <a:t>Sign the log &amp; trade items</a:t>
            </a:r>
            <a:endParaRPr lang="en-US" altLang="zh-CN" dirty="0"/>
          </a:p>
          <a:p>
            <a:pPr lvl="1"/>
            <a:r>
              <a:rPr lang="en-US" altLang="zh-CN" dirty="0"/>
              <a:t>Sign the logbook with your name and date</a:t>
            </a:r>
          </a:p>
          <a:p>
            <a:pPr lvl="1"/>
            <a:r>
              <a:rPr lang="en-US" altLang="zh-CN" dirty="0"/>
              <a:t>Optional: trade items according to the “take &amp; leave” or “NTLN”</a:t>
            </a:r>
          </a:p>
          <a:p>
            <a:r>
              <a:rPr lang="en-US" altLang="zh-CN" b="1" dirty="0"/>
              <a:t>Share your experience</a:t>
            </a:r>
            <a:endParaRPr lang="en-US" altLang="zh-CN" dirty="0"/>
          </a:p>
          <a:p>
            <a:pPr lvl="1"/>
            <a:r>
              <a:rPr lang="en-US" altLang="zh-CN" dirty="0"/>
              <a:t>Upload logs, photos, or notes on the website/app</a:t>
            </a:r>
          </a:p>
          <a:p>
            <a:endParaRPr lang="zh-CN" altLang="en-US" dirty="0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49E874F3-01EC-F079-CCE0-8BA31A8F26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图片 8" descr="图片包含 游戏机, 标志, 火车&#10;&#10;AI 生成的内容可能不正确。">
            <a:extLst>
              <a:ext uri="{FF2B5EF4-FFF2-40B4-BE49-F238E27FC236}">
                <a16:creationId xmlns:a16="http://schemas.microsoft.com/office/drawing/2014/main" id="{256DB9B0-2E16-4F65-0F16-1D057331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297" y="1749108"/>
            <a:ext cx="1732280" cy="1732280"/>
          </a:xfrm>
          <a:prstGeom prst="rect">
            <a:avLst/>
          </a:prstGeom>
        </p:spPr>
      </p:pic>
      <p:pic>
        <p:nvPicPr>
          <p:cNvPr id="5124" name="Picture 4" descr="集思宝G128BD专业GNSS北斗手持机 合众思壮北斗导航仪手持GPS手持机经纬度轨迹记录GIS采集参数配置_规格_性能_功能-苏宁易购">
            <a:extLst>
              <a:ext uri="{FF2B5EF4-FFF2-40B4-BE49-F238E27FC236}">
                <a16:creationId xmlns:a16="http://schemas.microsoft.com/office/drawing/2014/main" id="{83971D86-3050-233D-25E9-08F976036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577" y="141288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 descr="图形用户界面, 文本, 应用程序&#10;&#10;AI 生成的内容可能不正确。">
            <a:extLst>
              <a:ext uri="{FF2B5EF4-FFF2-40B4-BE49-F238E27FC236}">
                <a16:creationId xmlns:a16="http://schemas.microsoft.com/office/drawing/2014/main" id="{D5A91174-6D66-D632-1346-D7F2EF7F6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297" y="3644460"/>
            <a:ext cx="5090601" cy="155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32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651113-156D-8492-E8B9-2849D3AB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CITO?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12418D-F2A9-A4E3-B525-2BC9E9B55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b="1" dirty="0"/>
              <a:t>CITO = Cache In Trash Out</a:t>
            </a:r>
            <a:endParaRPr lang="en-US" altLang="zh-CN" dirty="0"/>
          </a:p>
          <a:p>
            <a:r>
              <a:rPr lang="en-US" altLang="zh-CN" dirty="0"/>
              <a:t>An </a:t>
            </a:r>
            <a:r>
              <a:rPr lang="en-US" altLang="zh-CN" b="1" dirty="0"/>
              <a:t>environmental initiative</a:t>
            </a:r>
            <a:r>
              <a:rPr lang="en-US" altLang="zh-CN" dirty="0"/>
              <a:t> started by the Geocaching community.</a:t>
            </a:r>
          </a:p>
          <a:p>
            <a:r>
              <a:rPr lang="en-US" altLang="zh-CN" dirty="0"/>
              <a:t>Participants </a:t>
            </a:r>
            <a:r>
              <a:rPr lang="en-US" altLang="zh-CN" b="1" dirty="0"/>
              <a:t>collect trash and improve natural areas</a:t>
            </a:r>
            <a:r>
              <a:rPr lang="en-US" altLang="zh-CN" dirty="0"/>
              <a:t> while searching for caches.</a:t>
            </a:r>
          </a:p>
          <a:p>
            <a:r>
              <a:rPr lang="en-US" altLang="zh-CN" dirty="0"/>
              <a:t>Encourages </a:t>
            </a:r>
            <a:r>
              <a:rPr lang="en-US" altLang="zh-CN" b="1" dirty="0"/>
              <a:t>responsible geocaching</a:t>
            </a:r>
            <a:r>
              <a:rPr lang="en-US" altLang="zh-CN" dirty="0"/>
              <a:t> and environmental stewardship.</a:t>
            </a:r>
          </a:p>
          <a:p>
            <a:r>
              <a:rPr lang="en-US" altLang="zh-CN" b="1" dirty="0"/>
              <a:t>CITO Principles</a:t>
            </a:r>
          </a:p>
          <a:p>
            <a:r>
              <a:rPr lang="en-US" altLang="zh-CN" b="1" dirty="0"/>
              <a:t>Leave no trace</a:t>
            </a:r>
            <a:r>
              <a:rPr lang="en-US" altLang="zh-CN" dirty="0"/>
              <a:t>: Don’t leave trash behind</a:t>
            </a:r>
          </a:p>
          <a:p>
            <a:r>
              <a:rPr lang="en-US" altLang="zh-CN" b="1" dirty="0"/>
              <a:t>Safety first</a:t>
            </a:r>
            <a:r>
              <a:rPr lang="en-US" altLang="zh-CN" dirty="0"/>
              <a:t>: Watch out for hazards while cleaning</a:t>
            </a:r>
          </a:p>
          <a:p>
            <a:r>
              <a:rPr lang="en-US" altLang="zh-CN" b="1" dirty="0"/>
              <a:t>Respect property</a:t>
            </a:r>
            <a:r>
              <a:rPr lang="en-US" altLang="zh-CN" dirty="0"/>
              <a:t>: Only pick up litter in public or permitted areas</a:t>
            </a:r>
          </a:p>
          <a:p>
            <a:r>
              <a:rPr lang="en-US" altLang="zh-CN" b="1" dirty="0"/>
              <a:t>Have fun</a:t>
            </a:r>
            <a:r>
              <a:rPr lang="en-US" altLang="zh-CN" dirty="0"/>
              <a:t>: Turn cleanup into a social and rewarding activity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6669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D1D82A-DE84-890B-F829-DB7BE1ABD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3066AD-AF3A-3F0B-CD02-0F8C35D29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F6D47F5E-FBD3-8C36-3DEA-A0C8BAB03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564" y="319770"/>
            <a:ext cx="6370872" cy="621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33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EDEF7E-6CC7-255C-F221-05BAE92A9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Significance of Geocaching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003DFA-DC7F-E734-7ABB-BFAAF89FC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Outdoor exploration</a:t>
            </a:r>
            <a:r>
              <a:rPr lang="en-US" altLang="zh-CN" dirty="0"/>
              <a:t>: encourages discovering nature and hidden urban spots</a:t>
            </a:r>
          </a:p>
          <a:p>
            <a:r>
              <a:rPr lang="en-US" altLang="zh-CN" b="1" dirty="0"/>
              <a:t>Community</a:t>
            </a:r>
            <a:r>
              <a:rPr lang="en-US" altLang="zh-CN" dirty="0"/>
              <a:t>: join a global community to share finds and experiences</a:t>
            </a:r>
          </a:p>
          <a:p>
            <a:r>
              <a:rPr lang="en-US" altLang="zh-CN" b="1" dirty="0"/>
              <a:t>Educational value</a:t>
            </a:r>
            <a:r>
              <a:rPr lang="en-US" altLang="zh-CN" dirty="0"/>
              <a:t>: develop navigation, observation, and patience</a:t>
            </a:r>
          </a:p>
          <a:p>
            <a:r>
              <a:rPr lang="en-US" altLang="zh-CN" b="1" dirty="0"/>
              <a:t>Fun &amp; challenge</a:t>
            </a:r>
            <a:r>
              <a:rPr lang="en-US" altLang="zh-CN" dirty="0"/>
              <a:t>: a treasure hunt game that promotes exercise and enjoyment</a:t>
            </a:r>
          </a:p>
          <a:p>
            <a:r>
              <a:rPr lang="en-US" altLang="zh-CN" b="1" dirty="0"/>
              <a:t>Environmental awareness</a:t>
            </a:r>
            <a:r>
              <a:rPr lang="en-US" altLang="zh-CN" dirty="0"/>
              <a:t>: follow Leave No </a:t>
            </a:r>
            <a:r>
              <a:rPr lang="en-US" altLang="zh-CN"/>
              <a:t>Trace principles</a:t>
            </a:r>
            <a:br>
              <a:rPr lang="en-US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5265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626</Words>
  <Application>Microsoft Office PowerPoint</Application>
  <PresentationFormat>宽屏</PresentationFormat>
  <Paragraphs>62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等线</vt:lpstr>
      <vt:lpstr>等线 Light</vt:lpstr>
      <vt:lpstr>Arial</vt:lpstr>
      <vt:lpstr>Office 主题​​</vt:lpstr>
      <vt:lpstr>PowerPoint 演示文稿</vt:lpstr>
      <vt:lpstr>What GeoCaching</vt:lpstr>
      <vt:lpstr>PowerPoint 演示文稿</vt:lpstr>
      <vt:lpstr>The Origin of Geocaching</vt:lpstr>
      <vt:lpstr>What inside cache?</vt:lpstr>
      <vt:lpstr>How to Participate in Geocaching</vt:lpstr>
      <vt:lpstr>What is CITO?</vt:lpstr>
      <vt:lpstr>PowerPoint 演示文稿</vt:lpstr>
      <vt:lpstr>Significance of Geocaching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子杨 白</dc:creator>
  <cp:lastModifiedBy>子杨 白</cp:lastModifiedBy>
  <cp:revision>1</cp:revision>
  <dcterms:created xsi:type="dcterms:W3CDTF">2025-12-21T08:02:50Z</dcterms:created>
  <dcterms:modified xsi:type="dcterms:W3CDTF">2025-12-21T09:01:47Z</dcterms:modified>
</cp:coreProperties>
</file>